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3" r:id="rId1"/>
  </p:sldMasterIdLst>
  <p:notesMasterIdLst>
    <p:notesMasterId r:id="rId15"/>
  </p:notesMasterIdLst>
  <p:handoutMasterIdLst>
    <p:handoutMasterId r:id="rId16"/>
  </p:handoutMasterIdLst>
  <p:sldIdLst>
    <p:sldId id="436" r:id="rId2"/>
    <p:sldId id="437" r:id="rId3"/>
    <p:sldId id="446" r:id="rId4"/>
    <p:sldId id="470" r:id="rId5"/>
    <p:sldId id="469" r:id="rId6"/>
    <p:sldId id="468" r:id="rId7"/>
    <p:sldId id="473" r:id="rId8"/>
    <p:sldId id="479" r:id="rId9"/>
    <p:sldId id="476" r:id="rId10"/>
    <p:sldId id="474" r:id="rId11"/>
    <p:sldId id="475" r:id="rId12"/>
    <p:sldId id="477" r:id="rId13"/>
    <p:sldId id="478" r:id="rId14"/>
  </p:sldIdLst>
  <p:sldSz cx="12192000" cy="6858000"/>
  <p:notesSz cx="6858000" cy="9144000"/>
  <p:custDataLst>
    <p:tags r:id="rId17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罗 勇" initials="" lastIdx="3" clrIdx="0"/>
  <p:cmAuthor id="2" name="luo" initials="" lastIdx="1" clrIdx="1"/>
  <p:cmAuthor id="3" name="未知用户1" initials="未知用户1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 autoAdjust="0"/>
  </p:normalViewPr>
  <p:slideViewPr>
    <p:cSldViewPr>
      <p:cViewPr>
        <p:scale>
          <a:sx n="75" d="100"/>
          <a:sy n="75" d="100"/>
        </p:scale>
        <p:origin x="1959" y="89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fld id="{E68479F9-22C4-4BEB-B2F4-27476C0E31DE}" type="datetimeFigureOut">
              <a:rPr lang="zh-CN" altLang="en-US"/>
              <a:pPr>
                <a:defRPr/>
              </a:pPr>
              <a:t>2023/2/23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fld id="{FB02B6FB-8D50-428D-8247-520D6E08227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fld id="{599A99E2-2193-4A13-B18F-23D8DFF0FA0F}" type="datetimeFigureOut">
              <a:rPr lang="zh-CN" altLang="en-US"/>
              <a:pPr>
                <a:defRPr/>
              </a:pPr>
              <a:t>2023/2/23</a:t>
            </a:fld>
            <a:endParaRPr lang="zh-CN" altLang="en-US"/>
          </a:p>
        </p:txBody>
      </p:sp>
      <p:sp>
        <p:nvSpPr>
          <p:cNvPr id="15364" name="幻灯片图像占位符 3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备注占位符 4"/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fld id="{1E809473-A9C2-4DCE-A493-17ED7F8E3B4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BE75EB-910C-4569-B8B6-9D5CBD21B32D}" type="slidenum">
              <a:rPr lang="en-US" altLang="zh-CN" smtClean="0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726519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6E4B350-966E-486B-9E1C-0416B8747018}" type="slidenum">
              <a:rPr lang="en-US" altLang="zh-CN" smtClean="0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772622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A8527CF-768B-46B0-8112-4BE2E6B7603A}" type="slidenum">
              <a:rPr lang="en-US" altLang="zh-CN" smtClean="0"/>
              <a:pPr>
                <a:defRPr/>
              </a:pPr>
              <a:t>‹#›</a:t>
            </a:fld>
            <a:endParaRPr lang="zh-CN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8121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DEA6308-C26E-47C6-AF80-7896544B6E31}" type="slidenum">
              <a:rPr lang="en-US" altLang="zh-CN" smtClean="0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283138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157EAAA-EF73-4A6F-8A65-B19F0C703D13}" type="slidenum">
              <a:rPr lang="en-US" altLang="zh-CN" smtClean="0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174777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8DC0CB-848A-4340-963D-564B8AAC0B94}" type="slidenum">
              <a:rPr lang="en-US" altLang="zh-CN" smtClean="0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131646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0F7366D-6F2D-4A45-BCB1-9F3A530BB477}" type="slidenum">
              <a:rPr lang="en-US" altLang="zh-CN" smtClean="0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764807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F3B546-7765-4D94-BE66-43B69DA79C9B}" type="slidenum">
              <a:rPr lang="en-US" altLang="zh-CN" smtClean="0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132398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187C902-42AF-437F-BD9E-B873447B36CB}" type="slidenum">
              <a:rPr lang="en-US" altLang="zh-CN" smtClean="0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055822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51B6EC-046A-46FF-86A7-5217A0D3CF71}" type="slidenum">
              <a:rPr lang="en-US" altLang="zh-CN" smtClean="0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391313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99DA488-483B-4214-81E7-14B6B590A7BC}" type="slidenum">
              <a:rPr lang="en-US" altLang="zh-CN" smtClean="0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255295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A8527CF-768B-46B0-8112-4BE2E6B7603A}" type="slidenum">
              <a:rPr lang="en-US" altLang="zh-CN" smtClean="0"/>
              <a:pPr>
                <a:defRPr/>
              </a:pPr>
              <a:t>‹#›</a:t>
            </a:fld>
            <a:endParaRPr lang="zh-CN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5651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标题 1"/>
          <p:cNvSpPr>
            <a:spLocks noGrp="1" noChangeArrowheads="1"/>
          </p:cNvSpPr>
          <p:nvPr>
            <p:ph type="title"/>
          </p:nvPr>
        </p:nvSpPr>
        <p:spPr>
          <a:xfrm>
            <a:off x="1981200" y="836613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CN" dirty="0" smtClean="0">
                <a:solidFill>
                  <a:srgbClr val="FF0000"/>
                </a:solidFill>
              </a:rPr>
              <a:t>4.5 </a:t>
            </a:r>
            <a:r>
              <a:rPr lang="zh-CN" altLang="en-US" dirty="0" smtClean="0">
                <a:solidFill>
                  <a:srgbClr val="FF0000"/>
                </a:solidFill>
              </a:rPr>
              <a:t>分块与莫队算法</a:t>
            </a:r>
          </a:p>
        </p:txBody>
      </p:sp>
      <p:sp>
        <p:nvSpPr>
          <p:cNvPr id="18435" name="内容占位符 2"/>
          <p:cNvSpPr>
            <a:spLocks noGrp="1" noChangeArrowheads="1"/>
          </p:cNvSpPr>
          <p:nvPr>
            <p:ph idx="1"/>
          </p:nvPr>
        </p:nvSpPr>
        <p:spPr>
          <a:xfrm>
            <a:off x="2676525" y="2348880"/>
            <a:ext cx="4427587" cy="216024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Char char="u"/>
              <a:defRPr/>
            </a:pPr>
            <a:r>
              <a:rPr lang="zh-CN" altLang="en-US" dirty="0" smtClean="0"/>
              <a:t>分块</a:t>
            </a:r>
            <a:endParaRPr lang="en-US" altLang="zh-CN" dirty="0" smtClean="0"/>
          </a:p>
          <a:p>
            <a:pPr eaLnBrk="1" hangingPunct="1">
              <a:buFont typeface="Wingdings" panose="05000000000000000000" pitchFamily="2" charset="2"/>
              <a:buChar char="u"/>
              <a:defRPr/>
            </a:pPr>
            <a:r>
              <a:rPr lang="zh-CN" altLang="en-US" dirty="0" smtClean="0"/>
              <a:t>基础莫队</a:t>
            </a:r>
            <a:endParaRPr lang="en-US" altLang="zh-CN" dirty="0"/>
          </a:p>
        </p:txBody>
      </p:sp>
      <p:sp>
        <p:nvSpPr>
          <p:cNvPr id="2" name="页脚占位符 3"/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Tx/>
              <a:buNone/>
            </a:pPr>
            <a:r>
              <a:rPr lang="zh-CN" altLang="en-US" smtClean="0">
                <a:solidFill>
                  <a:srgbClr val="002060"/>
                </a:solidFill>
              </a:rPr>
              <a:t>华东理工大学 罗勇军</a:t>
            </a:r>
            <a:endParaRPr lang="zh-CN" altLang="zh-CN" smtClean="0">
              <a:solidFill>
                <a:srgbClr val="002060"/>
              </a:solidFill>
            </a:endParaRPr>
          </a:p>
        </p:txBody>
      </p:sp>
      <p:sp>
        <p:nvSpPr>
          <p:cNvPr id="6" name="页脚占位符 7"/>
          <p:cNvSpPr txBox="1">
            <a:spLocks/>
          </p:cNvSpPr>
          <p:nvPr/>
        </p:nvSpPr>
        <p:spPr>
          <a:xfrm>
            <a:off x="7464152" y="127000"/>
            <a:ext cx="4464496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defPPr>
              <a:defRPr lang="zh-CN"/>
            </a:defPPr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400" kern="1200" noProof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r>
              <a:rPr lang="en-US" altLang="zh-CN" sz="2000">
                <a:solidFill>
                  <a:srgbClr val="0070C0"/>
                </a:solidFill>
              </a:rPr>
              <a:t>《</a:t>
            </a:r>
            <a:r>
              <a:rPr lang="zh-CN" altLang="en-US" sz="2000">
                <a:solidFill>
                  <a:srgbClr val="0070C0"/>
                </a:solidFill>
              </a:rPr>
              <a:t>算法竞赛</a:t>
            </a:r>
            <a:r>
              <a:rPr lang="en-US" altLang="zh-CN" sz="2000">
                <a:solidFill>
                  <a:srgbClr val="0070C0"/>
                </a:solidFill>
              </a:rPr>
              <a:t>》</a:t>
            </a:r>
            <a:r>
              <a:rPr lang="zh-CN" altLang="en-US" sz="2000">
                <a:solidFill>
                  <a:srgbClr val="0070C0"/>
                </a:solidFill>
              </a:rPr>
              <a:t>清华大学出版社 罗勇军</a:t>
            </a:r>
            <a:endParaRPr lang="zh-CN" altLang="en-US" sz="2000" dirty="0">
              <a:solidFill>
                <a:srgbClr val="0070C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2264" y="1690395"/>
            <a:ext cx="3261808" cy="42646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346"/>
    </mc:Choice>
    <mc:Fallback xmlns="">
      <p:transition spd="slow" advTm="19346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5603"/>
          </a:xfrm>
        </p:spPr>
        <p:txBody>
          <a:bodyPr>
            <a:normAutofit/>
          </a:bodyPr>
          <a:lstStyle/>
          <a:p>
            <a:r>
              <a:rPr lang="zh-CN" altLang="en-US" sz="2800" dirty="0">
                <a:solidFill>
                  <a:srgbClr val="0070C0"/>
                </a:solidFill>
              </a:rPr>
              <a:t>暴力</a:t>
            </a:r>
            <a:r>
              <a:rPr lang="zh-CN" altLang="en-US" sz="2800" dirty="0" smtClean="0">
                <a:solidFill>
                  <a:srgbClr val="0070C0"/>
                </a:solidFill>
              </a:rPr>
              <a:t>法的几何解释</a:t>
            </a:r>
            <a:endParaRPr lang="zh-CN" altLang="en-US" sz="2800" dirty="0">
              <a:solidFill>
                <a:srgbClr val="0070C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911424" y="1268760"/>
            <a:ext cx="1000911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把一个区间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[L, R]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看成平面上的一个坐标点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(x, y)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L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对应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x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R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对应</a:t>
            </a:r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区间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的转移等同于平面上坐标点的转移，计算量等于坐标点之间的曼哈顿距离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完成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m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个询问，等于从平面的原点出发，用直线连接这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m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个点，形成一条“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Hamilton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路径”，路径的长度就是计算量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找到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一条最短的路径，计算量就最少。</a:t>
            </a:r>
          </a:p>
        </p:txBody>
      </p:sp>
      <p:pic>
        <p:nvPicPr>
          <p:cNvPr id="55300" name="Picture 4" descr="C:\Users\ECUST\AppData\Local\Temp\ksohtml9092\wps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3023057"/>
            <a:ext cx="6006983" cy="288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7032104" y="2708920"/>
            <a:ext cx="4824535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6700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0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暴力法是按照坐标点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(x, y)</a:t>
            </a:r>
            <a:r>
              <a:rPr lang="zh-CN" altLang="en-US" sz="20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x</a:t>
            </a:r>
            <a:r>
              <a:rPr lang="zh-CN" altLang="en-US" sz="20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值排序而生成的一条</a:t>
            </a:r>
            <a:r>
              <a:rPr lang="zh-CN" altLang="en-US" sz="2000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路径</a:t>
            </a:r>
            <a:endParaRPr lang="en-US" altLang="zh-CN" sz="2000" dirty="0" smtClean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266700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000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图</a:t>
            </a:r>
            <a:r>
              <a:rPr lang="en-US" altLang="zh-CN" sz="2000" dirty="0" smtClean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1)</a:t>
            </a:r>
            <a:r>
              <a:rPr lang="zh-CN" altLang="en-US" sz="2000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的情况</a:t>
            </a:r>
            <a:r>
              <a:rPr lang="zh-CN" altLang="en-US" sz="20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，暴力法的顺序是好的</a:t>
            </a:r>
            <a:r>
              <a:rPr lang="zh-CN" altLang="en-US" sz="2000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；</a:t>
            </a:r>
            <a:endParaRPr lang="en-US" altLang="zh-CN" sz="2000" dirty="0" smtClean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000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但是</a:t>
            </a:r>
            <a:r>
              <a:rPr lang="zh-CN" altLang="en-US" sz="20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图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2)</a:t>
            </a:r>
            <a:r>
              <a:rPr lang="zh-CN" altLang="en-US" sz="2000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的情况</a:t>
            </a:r>
            <a:r>
              <a:rPr lang="zh-CN" altLang="en-US" sz="20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，暴力法的路径是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0, 0)-(2, 9)-(3, 5)</a:t>
            </a:r>
            <a:r>
              <a:rPr lang="zh-CN" altLang="en-US" sz="20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，曼哈顿</a:t>
            </a:r>
            <a:r>
              <a:rPr lang="zh-CN" altLang="en-US" sz="2000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距离</a:t>
            </a:r>
            <a:r>
              <a:rPr lang="en-US" altLang="zh-CN" sz="2000" dirty="0" smtClean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=</a:t>
            </a:r>
            <a:r>
              <a:rPr lang="zh-CN" altLang="en-US" sz="2000" dirty="0" smtClean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(2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-0</a:t>
            </a:r>
            <a:r>
              <a:rPr lang="en-US" altLang="zh-CN" sz="2000" dirty="0" smtClean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)</a:t>
            </a:r>
            <a:r>
              <a:rPr lang="en-US" altLang="zh-CN" sz="2000" dirty="0" smtClean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+</a:t>
            </a:r>
            <a:r>
              <a:rPr lang="en-US" altLang="zh-CN" sz="2000" dirty="0" smtClean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(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9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-0</a:t>
            </a:r>
            <a:r>
              <a:rPr lang="en-US" altLang="zh-CN" sz="2000" dirty="0" smtClean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)</a:t>
            </a:r>
            <a:r>
              <a:rPr lang="en-US" altLang="zh-CN" sz="2000" dirty="0" smtClean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+</a:t>
            </a:r>
            <a:r>
              <a:rPr lang="zh-CN" altLang="en-US" sz="2000" dirty="0" smtClean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3-2</a:t>
            </a:r>
            <a:r>
              <a:rPr lang="en-US" altLang="zh-CN" sz="2000" dirty="0" smtClean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)+(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9-5) = 16</a:t>
            </a:r>
            <a:r>
              <a:rPr lang="zh-CN" altLang="en-US" sz="20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，不如另一条路径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0, 0)-(3, 5)-(2, 9)</a:t>
            </a:r>
            <a:r>
              <a:rPr lang="zh-CN" altLang="en-US" sz="20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，曼哈顿距离 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=</a:t>
            </a:r>
            <a:r>
              <a:rPr lang="zh-CN" altLang="en-US" sz="20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13</a:t>
            </a:r>
            <a:r>
              <a:rPr lang="zh-CN" altLang="en-US" sz="20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zh-CN" altLang="en-US" sz="2000" dirty="0">
              <a:solidFill>
                <a:srgbClr val="0070C0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1843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975"/>
    </mc:Choice>
    <mc:Fallback xmlns="">
      <p:transition spd="slow" advTm="107975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p"/>
            </a:pPr>
            <a:r>
              <a:rPr lang="zh-CN" altLang="en-US" sz="3200" dirty="0" smtClean="0">
                <a:solidFill>
                  <a:srgbClr val="FF0000"/>
                </a:solidFill>
              </a:rPr>
              <a:t>莫队算法 </a:t>
            </a:r>
            <a:r>
              <a:rPr lang="en-US" altLang="zh-CN" sz="3200" dirty="0" smtClean="0">
                <a:solidFill>
                  <a:srgbClr val="FF0000"/>
                </a:solidFill>
              </a:rPr>
              <a:t>= </a:t>
            </a:r>
            <a:r>
              <a:rPr lang="zh-CN" altLang="en-US" sz="3200" dirty="0" smtClean="0">
                <a:solidFill>
                  <a:srgbClr val="FF0000"/>
                </a:solidFill>
              </a:rPr>
              <a:t>暴力法 </a:t>
            </a:r>
            <a:r>
              <a:rPr lang="en-US" altLang="zh-CN" sz="3200" dirty="0" smtClean="0">
                <a:solidFill>
                  <a:srgbClr val="FF0000"/>
                </a:solidFill>
              </a:rPr>
              <a:t>+ </a:t>
            </a:r>
            <a:r>
              <a:rPr lang="zh-CN" altLang="en-US" sz="3200" dirty="0" smtClean="0">
                <a:solidFill>
                  <a:srgbClr val="FF0000"/>
                </a:solidFill>
              </a:rPr>
              <a:t>分块</a:t>
            </a:r>
            <a:endParaRPr lang="zh-CN" altLang="en-US" sz="3200" dirty="0">
              <a:solidFill>
                <a:srgbClr val="FF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暴力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法的排序：把查询的区间按左端点排序，如果左端点相同，再按右端点排序。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莫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队算法的排序：把数组分块（分成块），然后把查询的区间按左端点所在块的序号排序，如果左端点的块相同，再按右端点排序</a:t>
            </a:r>
          </a:p>
        </p:txBody>
      </p:sp>
    </p:spTree>
    <p:extLst>
      <p:ext uri="{BB962C8B-B14F-4D97-AF65-F5344CB8AC3E}">
        <p14:creationId xmlns:p14="http://schemas.microsoft.com/office/powerpoint/2010/main" val="1067172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115"/>
    </mc:Choice>
    <mc:Fallback xmlns="">
      <p:transition spd="slow" advTm="41115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5603"/>
          </a:xfrm>
        </p:spPr>
        <p:txBody>
          <a:bodyPr>
            <a:normAutofit/>
          </a:bodyPr>
          <a:lstStyle/>
          <a:p>
            <a:r>
              <a:rPr lang="zh-CN" altLang="en-US" sz="2800" dirty="0" smtClean="0">
                <a:solidFill>
                  <a:srgbClr val="0070C0"/>
                </a:solidFill>
              </a:rPr>
              <a:t>莫队算法的几何解释</a:t>
            </a:r>
            <a:endParaRPr lang="zh-CN" altLang="en-US" sz="2800" dirty="0">
              <a:solidFill>
                <a:srgbClr val="0070C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911424" y="1268760"/>
            <a:ext cx="1000911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图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(1)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是暴力法排序后的路径，所有的点按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x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坐标排序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，路径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沿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y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方向来回往复，震荡幅度可能非常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大，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导致路径很长。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图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(2)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是莫队算法排序后的路径，它把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x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轴分成多个区（分块），每个区内的点按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y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坐标排序，在区内沿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x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方向来回往复，此时震荡幅度被限制在区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内，形成一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条比较短的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路径。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62466" name="Picture 2" descr="C:\Users\ECUST\AppData\Local\Temp\ksohtml9092\wps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536" y="2420888"/>
            <a:ext cx="7139353" cy="316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9408368" y="3356992"/>
            <a:ext cx="2520280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1" i="0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莫队算法核心思想</a:t>
            </a:r>
            <a:r>
              <a:rPr kumimoji="0" lang="zh-CN" altLang="zh-CN" sz="2000" b="0" i="0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：</a:t>
            </a:r>
            <a:endParaRPr kumimoji="0" lang="en-US" altLang="zh-CN" sz="2000" b="0" i="0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把暴力法的</a:t>
            </a:r>
            <a:r>
              <a:rPr kumimoji="0" lang="zh-CN" altLang="zh-CN" sz="2000" b="0" i="0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y</a:t>
            </a:r>
            <a:r>
              <a:rPr kumimoji="0" lang="zh-CN" altLang="zh-CN" sz="2000" b="0" i="0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方向的</a:t>
            </a:r>
            <a:r>
              <a:rPr kumimoji="0" lang="zh-CN" altLang="en-US" sz="2000" b="0" i="0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大</a:t>
            </a:r>
            <a:r>
              <a:rPr kumimoji="0" lang="zh-CN" altLang="zh-CN" sz="2000" b="0" i="0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幅度的震荡，</a:t>
            </a:r>
            <a:endParaRPr kumimoji="0" lang="en-US" altLang="zh-CN" sz="2000" b="0" i="0" strike="noStrike" cap="none" normalizeH="0" baseline="0" dirty="0" smtClean="0">
              <a:ln>
                <a:noFill/>
              </a:ln>
              <a:solidFill>
                <a:srgbClr val="0070C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改为</a:t>
            </a:r>
            <a:r>
              <a:rPr kumimoji="0" lang="zh-CN" altLang="zh-CN" sz="2000" b="0" i="0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x</a:t>
            </a:r>
            <a:r>
              <a:rPr kumimoji="0" lang="zh-CN" altLang="zh-CN" sz="2000" b="0" i="0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方向的受限于区间的</a:t>
            </a:r>
            <a:r>
              <a:rPr kumimoji="0" lang="zh-CN" altLang="en-US" sz="2000" b="0" i="0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小幅度</a:t>
            </a:r>
            <a:r>
              <a:rPr kumimoji="0" lang="zh-CN" altLang="zh-CN" sz="2000" b="0" i="0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震荡</a:t>
            </a:r>
            <a:endParaRPr kumimoji="0" lang="zh-CN" altLang="zh-CN" sz="2000" b="0" i="0" strike="noStrike" cap="none" normalizeH="0" baseline="0" dirty="0" smtClean="0">
              <a:ln>
                <a:noFill/>
              </a:ln>
              <a:solidFill>
                <a:srgbClr val="0070C0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7146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255"/>
    </mc:Choice>
    <mc:Fallback xmlns="">
      <p:transition spd="slow" advTm="206255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5603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p"/>
            </a:pPr>
            <a:r>
              <a:rPr lang="zh-CN" altLang="en-US" sz="2800" dirty="0" smtClean="0">
                <a:solidFill>
                  <a:srgbClr val="FF0000"/>
                </a:solidFill>
              </a:rPr>
              <a:t>莫队算法应用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1559496" y="1268760"/>
            <a:ext cx="496855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带修改莫队</a:t>
            </a:r>
            <a:endParaRPr lang="en-US" altLang="zh-CN" sz="24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树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上莫队</a:t>
            </a:r>
            <a:endParaRPr lang="en-US" altLang="zh-CN" sz="24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回滚莫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队</a:t>
            </a:r>
            <a:endParaRPr lang="en-US" altLang="zh-CN" sz="24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二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次离线莫队</a:t>
            </a:r>
          </a:p>
        </p:txBody>
      </p:sp>
    </p:spTree>
    <p:extLst>
      <p:ext uri="{BB962C8B-B14F-4D97-AF65-F5344CB8AC3E}">
        <p14:creationId xmlns:p14="http://schemas.microsoft.com/office/powerpoint/2010/main" val="4083665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389"/>
    </mc:Choice>
    <mc:Fallback xmlns="">
      <p:transition spd="slow" advTm="173389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标题 1"/>
          <p:cNvSpPr>
            <a:spLocks noGrp="1" noChangeArrowheads="1"/>
          </p:cNvSpPr>
          <p:nvPr>
            <p:ph type="title"/>
          </p:nvPr>
        </p:nvSpPr>
        <p:spPr>
          <a:xfrm>
            <a:off x="1847528" y="765175"/>
            <a:ext cx="5832648" cy="939800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p"/>
            </a:pPr>
            <a:r>
              <a:rPr lang="zh-CN" altLang="en-US" sz="4000" dirty="0" smtClean="0">
                <a:solidFill>
                  <a:srgbClr val="FF0000"/>
                </a:solidFill>
              </a:rPr>
              <a:t>分块和莫队算法</a:t>
            </a:r>
            <a:endParaRPr lang="zh-CN" altLang="en-US" sz="4000" dirty="0">
              <a:solidFill>
                <a:srgbClr val="FF0000"/>
              </a:solidFill>
            </a:endParaRPr>
          </a:p>
        </p:txBody>
      </p:sp>
      <p:sp>
        <p:nvSpPr>
          <p:cNvPr id="19458" name="内容占位符 2"/>
          <p:cNvSpPr>
            <a:spLocks noGrp="1" noChangeArrowheads="1"/>
          </p:cNvSpPr>
          <p:nvPr>
            <p:ph idx="1"/>
          </p:nvPr>
        </p:nvSpPr>
        <p:spPr>
          <a:xfrm>
            <a:off x="1981201" y="1704974"/>
            <a:ext cx="8939335" cy="3884266"/>
          </a:xfrm>
        </p:spPr>
        <p:txBody>
          <a:bodyPr>
            <a:noAutofit/>
          </a:bodyPr>
          <a:lstStyle/>
          <a:p>
            <a:pPr>
              <a:lnSpc>
                <a:spcPct val="17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分块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：把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数列分成很多“块”，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对块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做整体性的维护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操作，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而不是像普通暴力法那样处理整个数列，从而提高了效率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24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7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7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莫队算法：基于分块的优化算法</a:t>
            </a:r>
            <a:endParaRPr lang="zh-CN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9459" name="页脚占位符 3"/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buFontTx/>
              <a:buNone/>
            </a:pPr>
            <a:r>
              <a:rPr lang="zh-CN" altLang="en-US" smtClean="0"/>
              <a:t>华东理工大学 罗勇军</a:t>
            </a:r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2758276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019"/>
    </mc:Choice>
    <mc:Fallback xmlns="">
      <p:transition spd="slow" advTm="43019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标题 1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83162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p"/>
            </a:pPr>
            <a:r>
              <a:rPr lang="zh-CN" altLang="en-US" sz="3200" dirty="0" smtClean="0">
                <a:solidFill>
                  <a:srgbClr val="FF0000"/>
                </a:solidFill>
              </a:rPr>
              <a:t>分块的概念</a:t>
            </a:r>
            <a:endParaRPr lang="zh-CN" altLang="en-US" sz="3200" dirty="0">
              <a:solidFill>
                <a:srgbClr val="0070C0"/>
              </a:solidFill>
            </a:endParaRPr>
          </a:p>
        </p:txBody>
      </p:sp>
      <p:sp>
        <p:nvSpPr>
          <p:cNvPr id="28674" name="内容占位符 2"/>
          <p:cNvSpPr>
            <a:spLocks noGrp="1" noChangeArrowheads="1"/>
          </p:cNvSpPr>
          <p:nvPr>
            <p:ph idx="1"/>
          </p:nvPr>
        </p:nvSpPr>
        <p:spPr>
          <a:xfrm>
            <a:off x="2855640" y="3640904"/>
            <a:ext cx="9001000" cy="9361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dirty="0"/>
              <a:t>(1)</a:t>
            </a:r>
            <a:r>
              <a:rPr lang="zh-CN" altLang="en-US" dirty="0"/>
              <a:t>分块      </a:t>
            </a:r>
            <a:r>
              <a:rPr lang="zh-CN" altLang="en-US" dirty="0" smtClean="0"/>
              <a:t>                       </a:t>
            </a:r>
            <a:r>
              <a:rPr lang="en-US" altLang="zh-CN" dirty="0"/>
              <a:t>(2)</a:t>
            </a:r>
            <a:r>
              <a:rPr lang="zh-CN" altLang="en-US" dirty="0"/>
              <a:t>与线段树的结构对比</a:t>
            </a:r>
          </a:p>
        </p:txBody>
      </p:sp>
      <p:sp>
        <p:nvSpPr>
          <p:cNvPr id="28675" name="页脚占位符 1"/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buFontTx/>
              <a:buNone/>
            </a:pPr>
            <a:r>
              <a:rPr lang="zh-CN" altLang="en-US" smtClean="0"/>
              <a:t>华东理工大学 罗勇军</a:t>
            </a:r>
            <a:endParaRPr lang="zh-CN" altLang="zh-CN" smtClean="0"/>
          </a:p>
        </p:txBody>
      </p:sp>
      <p:pic>
        <p:nvPicPr>
          <p:cNvPr id="28676" name="Picture 5" descr="https://timgsa.baidu.com/timg?image&amp;quality=80&amp;size=b9999_10000&amp;sec=1554739040102&amp;di=09fa2d1da8c181399a752a3ff5f3548b&amp;imgtype=0&amp;src=http%3A%2F%2F5b0988e595225.cdn.sohucs.com%2Fq_70%2Cc_zoom%2Cw_640%2Fimages%2F20180616%2F26b5681dd4e14914810a282bb31c2840.jpe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8448" y="319179"/>
            <a:ext cx="1071919" cy="949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6322" name="Picture 2" descr="C:\Users\ECUST\AppData\Local\Temp\ksohtml9092\wps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451" y="1554416"/>
            <a:ext cx="10803096" cy="1800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4666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748"/>
    </mc:Choice>
    <mc:Fallback xmlns="">
      <p:transition spd="slow" advTm="74748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标题 1"/>
          <p:cNvSpPr>
            <a:spLocks noGrp="1" noChangeArrowheads="1"/>
          </p:cNvSpPr>
          <p:nvPr>
            <p:ph type="title"/>
          </p:nvPr>
        </p:nvSpPr>
        <p:spPr>
          <a:xfrm>
            <a:off x="1847528" y="765175"/>
            <a:ext cx="5832648" cy="939800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p"/>
            </a:pPr>
            <a:r>
              <a:rPr lang="zh-CN" altLang="en-US" sz="4000" dirty="0" smtClean="0">
                <a:solidFill>
                  <a:srgbClr val="FF0000"/>
                </a:solidFill>
              </a:rPr>
              <a:t>分块操作</a:t>
            </a:r>
            <a:endParaRPr lang="zh-CN" altLang="en-US" sz="4000" dirty="0">
              <a:solidFill>
                <a:srgbClr val="FF0000"/>
              </a:solidFill>
            </a:endParaRPr>
          </a:p>
        </p:txBody>
      </p:sp>
      <p:sp>
        <p:nvSpPr>
          <p:cNvPr id="19458" name="内容占位符 2"/>
          <p:cNvSpPr>
            <a:spLocks noGrp="1" noChangeArrowheads="1"/>
          </p:cNvSpPr>
          <p:nvPr>
            <p:ph idx="1"/>
          </p:nvPr>
        </p:nvSpPr>
        <p:spPr>
          <a:xfrm>
            <a:off x="1981201" y="1704974"/>
            <a:ext cx="8291513" cy="338020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）块的</a:t>
            </a:r>
            <a:r>
              <a:rPr lang="zh-CN" altLang="en-US" dirty="0" smtClean="0"/>
              <a:t>大小： 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dirty="0" smtClean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）块的</a:t>
            </a:r>
            <a:r>
              <a:rPr lang="zh-CN" altLang="en-US" dirty="0" smtClean="0"/>
              <a:t>数量： 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 smtClean="0"/>
              <a:t>（</a:t>
            </a:r>
            <a:r>
              <a:rPr lang="en-US" altLang="zh-CN" dirty="0"/>
              <a:t>3</a:t>
            </a:r>
            <a:r>
              <a:rPr lang="zh-CN" altLang="en-US" dirty="0"/>
              <a:t>）块的左右</a:t>
            </a:r>
            <a:r>
              <a:rPr lang="zh-CN" altLang="en-US" dirty="0" smtClean="0"/>
              <a:t>边界 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（</a:t>
            </a:r>
            <a:r>
              <a:rPr lang="en-US" altLang="zh-CN" dirty="0"/>
              <a:t>4</a:t>
            </a:r>
            <a:r>
              <a:rPr lang="zh-CN" altLang="en-US" dirty="0"/>
              <a:t>）每个元素所属的</a:t>
            </a:r>
            <a:r>
              <a:rPr lang="zh-CN" altLang="en-US" dirty="0" smtClean="0"/>
              <a:t>块 </a:t>
            </a:r>
            <a:r>
              <a:rPr lang="en-US" altLang="zh-CN" dirty="0" smtClean="0"/>
              <a:t> </a:t>
            </a:r>
            <a:endParaRPr lang="en-US" altLang="zh-CN" dirty="0"/>
          </a:p>
        </p:txBody>
      </p:sp>
      <p:sp>
        <p:nvSpPr>
          <p:cNvPr id="19459" name="页脚占位符 3"/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buFontTx/>
              <a:buNone/>
            </a:pPr>
            <a:r>
              <a:rPr lang="zh-CN" altLang="en-US" smtClean="0"/>
              <a:t>华东理工大学 罗勇军</a:t>
            </a:r>
            <a:endParaRPr lang="zh-CN" altLang="zh-CN" smtClean="0"/>
          </a:p>
        </p:txBody>
      </p:sp>
      <p:pic>
        <p:nvPicPr>
          <p:cNvPr id="6" name="Picture 2" descr="C:\Users\ECUST\AppData\Local\Temp\ksohtml9092\wps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840" y="1704973"/>
            <a:ext cx="423726" cy="423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ECUST\AppData\Local\Temp\ksohtml9092\wps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765" y="2276872"/>
            <a:ext cx="430076" cy="430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2304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174"/>
    </mc:Choice>
    <mc:Fallback xmlns="">
      <p:transition spd="slow" advTm="67174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标题 1"/>
          <p:cNvSpPr>
            <a:spLocks noGrp="1" noChangeArrowheads="1"/>
          </p:cNvSpPr>
          <p:nvPr>
            <p:ph type="title"/>
          </p:nvPr>
        </p:nvSpPr>
        <p:spPr>
          <a:xfrm>
            <a:off x="1847528" y="765175"/>
            <a:ext cx="5832648" cy="939800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p"/>
            </a:pPr>
            <a:r>
              <a:rPr lang="zh-CN" altLang="en-US" sz="4000" dirty="0" smtClean="0">
                <a:solidFill>
                  <a:srgbClr val="FF0000"/>
                </a:solidFill>
              </a:rPr>
              <a:t>分块的思想</a:t>
            </a:r>
            <a:endParaRPr lang="zh-CN" altLang="en-US" sz="4000" dirty="0">
              <a:solidFill>
                <a:srgbClr val="FF0000"/>
              </a:solidFill>
            </a:endParaRPr>
          </a:p>
        </p:txBody>
      </p:sp>
      <p:sp>
        <p:nvSpPr>
          <p:cNvPr id="19458" name="内容占位符 2"/>
          <p:cNvSpPr>
            <a:spLocks noGrp="1" noChangeArrowheads="1"/>
          </p:cNvSpPr>
          <p:nvPr>
            <p:ph idx="1"/>
          </p:nvPr>
        </p:nvSpPr>
        <p:spPr>
          <a:xfrm>
            <a:off x="1981201" y="1704974"/>
            <a:ext cx="8291513" cy="4028282"/>
          </a:xfrm>
        </p:spPr>
        <p:txBody>
          <a:bodyPr>
            <a:noAutofit/>
          </a:bodyPr>
          <a:lstStyle/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zh-CN" altLang="en-US" sz="2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整块打包</a:t>
            </a:r>
            <a:r>
              <a:rPr lang="zh-CN" altLang="en-US" sz="2400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维护：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若操作的数据覆盖了一个块，只需对这个块进行整体修改</a:t>
            </a:r>
            <a:endParaRPr lang="en-US" altLang="zh-CN" sz="24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70000"/>
              </a:lnSpc>
              <a:spcBef>
                <a:spcPts val="0"/>
              </a:spcBef>
            </a:pP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zh-CN" altLang="en-US" sz="2400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碎片</a:t>
            </a:r>
            <a:r>
              <a:rPr lang="zh-CN" altLang="en-US" sz="24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逐个</a:t>
            </a:r>
            <a:r>
              <a:rPr lang="zh-CN" altLang="en-US" sz="2400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枚举：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若干操作的数据与某个块相交，则暴力处理这个块内的相关数据</a:t>
            </a:r>
            <a:endParaRPr lang="zh-CN" altLang="zh-CN" sz="18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9459" name="页脚占位符 3"/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buFontTx/>
              <a:buNone/>
            </a:pPr>
            <a:r>
              <a:rPr lang="zh-CN" altLang="en-US" smtClean="0"/>
              <a:t>华东理工大学 罗勇军</a:t>
            </a:r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427798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278"/>
    </mc:Choice>
    <mc:Fallback xmlns="">
      <p:transition spd="slow" advTm="69278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p"/>
            </a:pPr>
            <a:r>
              <a:rPr lang="zh-CN" altLang="en-US" sz="3600" dirty="0" smtClean="0">
                <a:solidFill>
                  <a:srgbClr val="0070C0"/>
                </a:solidFill>
              </a:rPr>
              <a:t>莫队算法：分块的优化</a:t>
            </a: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例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4-29. HH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项链 洛谷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1972</a:t>
            </a:r>
          </a:p>
          <a:p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给定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一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个长为</a:t>
            </a:r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n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的数列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询问</a:t>
            </a:r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m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次，问某个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区间内不同的数有多少个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暴力法：扫描区间，统计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数字出现的次数</a:t>
            </a: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256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006"/>
    </mc:Choice>
    <mc:Fallback xmlns="">
      <p:transition spd="slow" advTm="80006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标题 1"/>
          <p:cNvSpPr>
            <a:spLocks noGrp="1" noChangeArrowheads="1"/>
          </p:cNvSpPr>
          <p:nvPr>
            <p:ph type="title"/>
          </p:nvPr>
        </p:nvSpPr>
        <p:spPr>
          <a:xfrm>
            <a:off x="767408" y="527856"/>
            <a:ext cx="8425186" cy="661516"/>
          </a:xfrm>
        </p:spPr>
        <p:txBody>
          <a:bodyPr>
            <a:normAutofit/>
          </a:bodyPr>
          <a:lstStyle/>
          <a:p>
            <a:r>
              <a:rPr lang="zh-CN" altLang="en-US" sz="2800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暴力法：扫描统计</a:t>
            </a:r>
            <a:r>
              <a:rPr lang="zh-CN" altLang="en-US" sz="28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区间</a:t>
            </a:r>
            <a:r>
              <a:rPr lang="en-US" altLang="zh-CN" sz="2800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[L, R]</a:t>
            </a:r>
            <a:r>
              <a:rPr lang="zh-CN" altLang="en-US" sz="28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内有多少不同的数字</a:t>
            </a:r>
          </a:p>
        </p:txBody>
      </p:sp>
      <p:sp>
        <p:nvSpPr>
          <p:cNvPr id="19458" name="内容占位符 2"/>
          <p:cNvSpPr>
            <a:spLocks noGrp="1" noChangeArrowheads="1"/>
          </p:cNvSpPr>
          <p:nvPr>
            <p:ph idx="1"/>
          </p:nvPr>
        </p:nvSpPr>
        <p:spPr>
          <a:xfrm>
            <a:off x="767408" y="5112444"/>
            <a:ext cx="10441160" cy="134089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统计区间</a:t>
            </a:r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[L, R]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内有多少不同数字</a:t>
            </a:r>
            <a:endParaRPr lang="en-US" altLang="zh-CN" sz="24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L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往右每扫一个数</a:t>
            </a:r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x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：把</a:t>
            </a:r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x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出现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的次数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cnt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[x]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减去</a:t>
            </a:r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R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往右每扫到一个数</a:t>
            </a:r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x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：把</a:t>
            </a:r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x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出现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的次数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cnt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[x]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加上</a:t>
            </a:r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1 </a:t>
            </a:r>
            <a:endParaRPr lang="zh-CN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58370" name="Picture 2" descr="C:\Users\ECUST\AppData\Local\Temp\ksohtml9092\wps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4281" y="1224110"/>
            <a:ext cx="8396768" cy="3802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3655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828"/>
    </mc:Choice>
    <mc:Fallback xmlns="">
      <p:transition spd="slow" advTm="102828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标题 1"/>
          <p:cNvSpPr>
            <a:spLocks noGrp="1" noChangeArrowheads="1"/>
          </p:cNvSpPr>
          <p:nvPr>
            <p:ph type="title"/>
          </p:nvPr>
        </p:nvSpPr>
        <p:spPr>
          <a:xfrm>
            <a:off x="767408" y="671872"/>
            <a:ext cx="8425186" cy="661516"/>
          </a:xfrm>
        </p:spPr>
        <p:txBody>
          <a:bodyPr>
            <a:normAutofit/>
          </a:bodyPr>
          <a:lstStyle/>
          <a:p>
            <a:r>
              <a:rPr lang="zh-CN" altLang="en-US" sz="2800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暴力法：扫描统计</a:t>
            </a:r>
            <a:r>
              <a:rPr lang="zh-CN" altLang="en-US" sz="28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区间</a:t>
            </a:r>
            <a:r>
              <a:rPr lang="en-US" altLang="zh-CN" sz="2800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[L, R]</a:t>
            </a:r>
            <a:r>
              <a:rPr lang="zh-CN" altLang="en-US" sz="2800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内有多少不同的数字</a:t>
            </a:r>
          </a:p>
        </p:txBody>
      </p:sp>
      <p:sp>
        <p:nvSpPr>
          <p:cNvPr id="19458" name="内容占位符 2"/>
          <p:cNvSpPr>
            <a:spLocks noGrp="1" noChangeArrowheads="1"/>
          </p:cNvSpPr>
          <p:nvPr>
            <p:ph idx="1"/>
          </p:nvPr>
        </p:nvSpPr>
        <p:spPr>
          <a:xfrm>
            <a:off x="767408" y="5445224"/>
            <a:ext cx="10441160" cy="79208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400" dirty="0" smtClean="0">
                <a:solidFill>
                  <a:srgbClr val="FF0000"/>
                </a:solidFill>
              </a:rPr>
              <a:t>统计</a:t>
            </a:r>
            <a:r>
              <a:rPr lang="zh-CN" altLang="en-US" sz="2400" dirty="0">
                <a:solidFill>
                  <a:srgbClr val="FF0000"/>
                </a:solidFill>
              </a:rPr>
              <a:t>多个</a:t>
            </a:r>
            <a:r>
              <a:rPr lang="zh-CN" altLang="en-US" sz="2400" dirty="0" smtClean="0">
                <a:solidFill>
                  <a:srgbClr val="FF0000"/>
                </a:solidFill>
              </a:rPr>
              <a:t>区间</a:t>
            </a:r>
            <a:r>
              <a:rPr lang="zh-CN" altLang="en-US" sz="2400" dirty="0" smtClean="0"/>
              <a:t>：移动</a:t>
            </a:r>
            <a:r>
              <a:rPr lang="en-US" altLang="zh-CN" sz="2400" dirty="0" smtClean="0"/>
              <a:t>L</a:t>
            </a:r>
            <a:r>
              <a:rPr lang="zh-CN" altLang="en-US" sz="2400" dirty="0"/>
              <a:t>、</a:t>
            </a:r>
            <a:r>
              <a:rPr lang="en-US" altLang="zh-CN" sz="2400" dirty="0" smtClean="0"/>
              <a:t>R</a:t>
            </a:r>
            <a:r>
              <a:rPr lang="zh-CN" altLang="en-US" sz="2400" dirty="0" smtClean="0"/>
              <a:t>，停留</a:t>
            </a:r>
            <a:r>
              <a:rPr lang="zh-CN" altLang="en-US" sz="2400" dirty="0"/>
              <a:t>在区间</a:t>
            </a:r>
            <a:r>
              <a:rPr lang="en-US" altLang="zh-CN" sz="2400" dirty="0"/>
              <a:t>[L, R]</a:t>
            </a:r>
            <a:r>
              <a:rPr lang="zh-CN" altLang="en-US" sz="2400" dirty="0"/>
              <a:t>时，就得到了这个区间的</a:t>
            </a:r>
            <a:r>
              <a:rPr lang="zh-CN" altLang="en-US" sz="2400" dirty="0" smtClean="0"/>
              <a:t>答案</a:t>
            </a:r>
            <a:endParaRPr lang="zh-CN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58370" name="Picture 2" descr="C:\Users\ECUST\AppData\Local\Temp\ksohtml9092\wps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4281" y="1368126"/>
            <a:ext cx="8396768" cy="3802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649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464"/>
    </mc:Choice>
    <mc:Fallback xmlns="">
      <p:transition spd="slow" advTm="66464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5603"/>
          </a:xfrm>
        </p:spPr>
        <p:txBody>
          <a:bodyPr>
            <a:normAutofit/>
          </a:bodyPr>
          <a:lstStyle/>
          <a:p>
            <a:r>
              <a:rPr lang="zh-CN" altLang="en-US" sz="2800" dirty="0">
                <a:solidFill>
                  <a:srgbClr val="0070C0"/>
                </a:solidFill>
              </a:rPr>
              <a:t>暴力</a:t>
            </a:r>
            <a:r>
              <a:rPr lang="zh-CN" altLang="en-US" sz="2800" dirty="0" smtClean="0">
                <a:solidFill>
                  <a:srgbClr val="0070C0"/>
                </a:solidFill>
              </a:rPr>
              <a:t>法的几何解释</a:t>
            </a:r>
            <a:endParaRPr lang="zh-CN" altLang="en-US" sz="2800" dirty="0">
              <a:solidFill>
                <a:srgbClr val="0070C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911424" y="1268760"/>
            <a:ext cx="1000911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把一个区间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[L, R]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看成平面上的一个坐标点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(x, y)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L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对应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x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R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对应</a:t>
            </a:r>
            <a:r>
              <a:rPr lang="en-US" altLang="zh-CN" sz="2000" dirty="0" smtClean="0">
                <a:latin typeface="宋体" panose="02010600030101010101" pitchFamily="2" charset="-122"/>
                <a:ea typeface="宋体" panose="02010600030101010101" pitchFamily="2" charset="-122"/>
              </a:rPr>
              <a:t>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区间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的转移等同于平面上坐标点的转移，计算量等于坐标点之间的曼哈顿距离</a:t>
            </a:r>
            <a:r>
              <a:rPr lang="zh-CN" altLang="en-US" sz="2000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20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完成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m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个询问，等于从平面的原点出发，用直线连接这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m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个点，形成一条“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Hamilton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路径”，路径的长度就是计算量</a:t>
            </a:r>
            <a:r>
              <a:rPr lang="zh-CN" altLang="en-US" sz="2000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20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宋体" panose="02010600030101010101" pitchFamily="2" charset="-122"/>
                <a:ea typeface="宋体" panose="02010600030101010101" pitchFamily="2" charset="-122"/>
              </a:rPr>
              <a:t>找到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一条最短的路径，计算量就最少。</a:t>
            </a:r>
          </a:p>
        </p:txBody>
      </p:sp>
      <p:pic>
        <p:nvPicPr>
          <p:cNvPr id="55300" name="Picture 4" descr="C:\Users\ECUST\AppData\Local\Temp\ksohtml9092\wps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472" y="3035062"/>
            <a:ext cx="6006983" cy="288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7251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654"/>
    </mc:Choice>
    <mc:Fallback xmlns="">
      <p:transition spd="slow" advTm="87654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fbc15bb2-d263-4c42-85e7-358267775f15}"/>
</p:tagLst>
</file>

<file path=ppt/theme/theme1.xml><?xml version="1.0" encoding="utf-8"?>
<a:theme xmlns:a="http://schemas.openxmlformats.org/drawingml/2006/main" name="默认设计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1202</TotalTime>
  <Pages>0</Pages>
  <Words>874</Words>
  <Characters>0</Characters>
  <Application>Microsoft Office PowerPoint</Application>
  <DocSecurity>0</DocSecurity>
  <PresentationFormat>宽屏</PresentationFormat>
  <Lines>0</Lines>
  <Paragraphs>62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等线</vt:lpstr>
      <vt:lpstr>等线 Light</vt:lpstr>
      <vt:lpstr>楷体</vt:lpstr>
      <vt:lpstr>宋体</vt:lpstr>
      <vt:lpstr>Arial</vt:lpstr>
      <vt:lpstr>Calibri</vt:lpstr>
      <vt:lpstr>Calibri Light</vt:lpstr>
      <vt:lpstr>Times New Roman</vt:lpstr>
      <vt:lpstr>Wingdings</vt:lpstr>
      <vt:lpstr>默认设计模板</vt:lpstr>
      <vt:lpstr>4.5 分块与莫队算法</vt:lpstr>
      <vt:lpstr>分块和莫队算法</vt:lpstr>
      <vt:lpstr>分块的概念</vt:lpstr>
      <vt:lpstr>分块操作</vt:lpstr>
      <vt:lpstr>分块的思想</vt:lpstr>
      <vt:lpstr>莫队算法：分块的优化</vt:lpstr>
      <vt:lpstr>暴力法：扫描统计区间[L, R]内有多少不同的数字</vt:lpstr>
      <vt:lpstr>暴力法：扫描统计区间[L, R]内有多少不同的数字</vt:lpstr>
      <vt:lpstr>暴力法的几何解释</vt:lpstr>
      <vt:lpstr>暴力法的几何解释</vt:lpstr>
      <vt:lpstr>莫队算法 = 暴力法 + 分块</vt:lpstr>
      <vt:lpstr>莫队算法的几何解释</vt:lpstr>
      <vt:lpstr>莫队算法应用</vt:lpstr>
    </vt:vector>
  </TitlesOfParts>
  <Manager/>
  <Company>微软中国</Company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作业1</dc:title>
  <dc:subject/>
  <dc:creator>微软用户</dc:creator>
  <cp:keywords/>
  <dc:description/>
  <cp:lastModifiedBy>ECUST</cp:lastModifiedBy>
  <cp:revision>1529</cp:revision>
  <dcterms:created xsi:type="dcterms:W3CDTF">2012-02-15T09:22:01Z</dcterms:created>
  <dcterms:modified xsi:type="dcterms:W3CDTF">2023-02-23T09:58:52Z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2052-11.1.0.8696</vt:lpwstr>
  </property>
</Properties>
</file>

<file path=docProps/thumbnail.jpeg>
</file>